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59" r:id="rId4"/>
    <p:sldId id="262" r:id="rId5"/>
    <p:sldId id="258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84" r:id="rId16"/>
    <p:sldId id="285" r:id="rId17"/>
    <p:sldId id="286" r:id="rId18"/>
    <p:sldId id="287" r:id="rId19"/>
    <p:sldId id="271" r:id="rId20"/>
    <p:sldId id="272" r:id="rId21"/>
    <p:sldId id="273" r:id="rId22"/>
    <p:sldId id="274" r:id="rId23"/>
    <p:sldId id="277" r:id="rId24"/>
    <p:sldId id="275" r:id="rId25"/>
    <p:sldId id="280" r:id="rId26"/>
    <p:sldId id="281" r:id="rId27"/>
    <p:sldId id="278" r:id="rId28"/>
    <p:sldId id="282" r:id="rId29"/>
    <p:sldId id="279" r:id="rId30"/>
    <p:sldId id="283" r:id="rId31"/>
    <p:sldId id="289" r:id="rId32"/>
    <p:sldId id="290" r:id="rId33"/>
    <p:sldId id="288" r:id="rId34"/>
    <p:sldId id="291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175d86e633bedcfb642fb326f1ec0b43c14c4f3b/src/main.cpp%23L1229" TargetMode="Externa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175d86e633bedcfb642fb326f1ec0b43c14c4f3b/src/main.cpp%23L1229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ckchain.info/block/00000000000000f3819164645360294b5dee7f2e846001ac9f41a70b7a9a3de1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ckchain.info/pools?timespan=24hrs" TargetMode="External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ntpool.com/poolStats.htm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fc14.ifca.ai/bitcoin/papers/bitcoin14_submission_17.pdf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0144" y="349901"/>
            <a:ext cx="2987793" cy="1938992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</a:t>
            </a:r>
            <a:r>
              <a:rPr lang="en-US" sz="4000" dirty="0" smtClean="0">
                <a:solidFill>
                  <a:srgbClr val="EBF1DE"/>
                </a:solidFill>
              </a:rPr>
              <a:t>11:</a:t>
            </a:r>
            <a:endParaRPr lang="en-US" sz="4000" dirty="0" smtClean="0">
              <a:solidFill>
                <a:srgbClr val="EBF1DE"/>
              </a:solidFill>
            </a:endParaRP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Mining Pools and Attacks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Money?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0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 descr="Screen Shot 2015-02-17 at 7.1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" y="468486"/>
            <a:ext cx="8717717" cy="3914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85800" y="447675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March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84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 descr="Screen Shot 2015-02-17 at 7.18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393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7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8392" y="136369"/>
            <a:ext cx="6914616" cy="48013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this is a very low assumption - over past year, average rate was 0.35</a:t>
            </a:r>
          </a:p>
          <a:p>
            <a:r>
              <a:rPr lang="en-US" dirty="0" err="1"/>
              <a:t>rate_of_difficulty</a:t>
            </a:r>
            <a:r>
              <a:rPr lang="en-US" dirty="0"/>
              <a:t> = 0.05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guess_difficulty</a:t>
            </a:r>
            <a:r>
              <a:rPr lang="en-US" dirty="0"/>
              <a:t>(month):</a:t>
            </a:r>
          </a:p>
          <a:p>
            <a:r>
              <a:rPr lang="en-US" dirty="0" smtClean="0"/>
              <a:t>     return </a:t>
            </a:r>
            <a:r>
              <a:rPr lang="en-US" dirty="0"/>
              <a:t>difficulty * ((1 + </a:t>
            </a:r>
            <a:r>
              <a:rPr lang="en-US" dirty="0" err="1"/>
              <a:t>rate_of_difficulty</a:t>
            </a:r>
            <a:r>
              <a:rPr lang="en-US" dirty="0"/>
              <a:t>) ** month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expected_revenue</a:t>
            </a:r>
            <a:r>
              <a:rPr lang="en-US" dirty="0"/>
              <a:t>(month):</a:t>
            </a:r>
          </a:p>
          <a:p>
            <a:r>
              <a:rPr lang="en-US" dirty="0"/>
              <a:t>    </a:t>
            </a:r>
            <a:r>
              <a:rPr lang="en-US" dirty="0" err="1"/>
              <a:t>success_probability</a:t>
            </a:r>
            <a:r>
              <a:rPr lang="en-US" dirty="0"/>
              <a:t> = </a:t>
            </a:r>
            <a:r>
              <a:rPr lang="en-US" dirty="0" err="1"/>
              <a:t>find_target</a:t>
            </a:r>
            <a:r>
              <a:rPr lang="en-US" dirty="0"/>
              <a:t>(</a:t>
            </a:r>
            <a:r>
              <a:rPr lang="en-US" dirty="0" err="1"/>
              <a:t>guess_difficulty</a:t>
            </a:r>
            <a:r>
              <a:rPr lang="en-US" dirty="0"/>
              <a:t>(month)) / 2**256 </a:t>
            </a:r>
          </a:p>
          <a:p>
            <a:r>
              <a:rPr lang="en-US" dirty="0"/>
              <a:t>    return </a:t>
            </a:r>
            <a:r>
              <a:rPr lang="en-US" dirty="0" err="1"/>
              <a:t>block_value</a:t>
            </a:r>
            <a:r>
              <a:rPr lang="en-US" dirty="0"/>
              <a:t> * </a:t>
            </a:r>
            <a:r>
              <a:rPr lang="en-US" dirty="0" err="1"/>
              <a:t>hashes_in_month</a:t>
            </a:r>
            <a:r>
              <a:rPr lang="en-US" dirty="0"/>
              <a:t> * </a:t>
            </a:r>
            <a:r>
              <a:rPr lang="en-US" dirty="0" err="1" smtClean="0"/>
              <a:t>success_probability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cumulative_income</a:t>
            </a:r>
            <a:r>
              <a:rPr lang="en-US" dirty="0"/>
              <a:t>(months):</a:t>
            </a:r>
          </a:p>
          <a:p>
            <a:r>
              <a:rPr lang="en-US" dirty="0"/>
              <a:t>    income = 0.0</a:t>
            </a:r>
          </a:p>
          <a:p>
            <a:r>
              <a:rPr lang="en-US" dirty="0"/>
              <a:t>    month = 0</a:t>
            </a:r>
          </a:p>
          <a:p>
            <a:r>
              <a:rPr lang="en-US" dirty="0"/>
              <a:t>    while month &lt; months:</a:t>
            </a:r>
          </a:p>
          <a:p>
            <a:r>
              <a:rPr lang="en-US" dirty="0"/>
              <a:t>        income += </a:t>
            </a:r>
            <a:r>
              <a:rPr lang="en-US" dirty="0" err="1"/>
              <a:t>expected_income</a:t>
            </a:r>
            <a:r>
              <a:rPr lang="en-US" dirty="0"/>
              <a:t>(month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       month += 1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smtClean="0"/>
              <a:t>income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75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04635" y="1630744"/>
            <a:ext cx="4572000" cy="25545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ro-RO" sz="2000" dirty="0"/>
              <a:t>&gt;&gt; </a:t>
            </a:r>
            <a:r>
              <a:rPr lang="ro-RO" sz="2000" dirty="0" smtClean="0"/>
              <a:t>cumulative_income</a:t>
            </a:r>
            <a:r>
              <a:rPr lang="ro-RO" sz="2000" dirty="0"/>
              <a:t>(1)</a:t>
            </a:r>
          </a:p>
          <a:p>
            <a:r>
              <a:rPr lang="ro-RO" sz="2000" dirty="0"/>
              <a:t>79.12571644571238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(12)</a:t>
            </a:r>
          </a:p>
          <a:p>
            <a:r>
              <a:rPr lang="ro-RO" sz="2000" dirty="0"/>
              <a:t>571.0928818228372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(24)</a:t>
            </a:r>
          </a:p>
          <a:p>
            <a:r>
              <a:rPr lang="ro-RO" sz="2000" dirty="0"/>
              <a:t>562.7786595271843</a:t>
            </a:r>
          </a:p>
          <a:p>
            <a:r>
              <a:rPr lang="ro-RO" sz="2000" dirty="0"/>
              <a:t>&gt;&gt;&gt; </a:t>
            </a:r>
            <a:r>
              <a:rPr lang="ro-RO" sz="2000" dirty="0" smtClean="0"/>
              <a:t>cumulative_income</a:t>
            </a:r>
            <a:r>
              <a:rPr lang="ro-RO" sz="2000" dirty="0"/>
              <a:t>(17)</a:t>
            </a:r>
          </a:p>
          <a:p>
            <a:r>
              <a:rPr lang="ro-RO" sz="2000" dirty="0"/>
              <a:t>619.9072133191279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266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Value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Screen Shot 2015-02-18 at 8.31.23 A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37"/>
          <a:stretch/>
        </p:blipFill>
        <p:spPr>
          <a:xfrm>
            <a:off x="152400" y="971550"/>
            <a:ext cx="8445739" cy="3246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468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Screen Shot 2015-02-18 at 8.31.23 A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37"/>
          <a:stretch/>
        </p:blipFill>
        <p:spPr>
          <a:xfrm>
            <a:off x="152400" y="971550"/>
            <a:ext cx="8445739" cy="3246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2-18 at 8.32.2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601" y="398438"/>
            <a:ext cx="4587198" cy="4171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931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happened around block 210000?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70329" y="2110085"/>
            <a:ext cx="75754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hlinkClick r:id="rId2"/>
              </a:rPr>
              <a:t>https</a:t>
            </a:r>
            <a:r>
              <a:rPr lang="pl-PL" dirty="0">
                <a:hlinkClick r:id="rId2"/>
              </a:rPr>
              <a:t>://</a:t>
            </a:r>
            <a:r>
              <a:rPr lang="pl-PL" dirty="0" err="1">
                <a:hlinkClick r:id="rId2"/>
              </a:rPr>
              <a:t>blockchain.info</a:t>
            </a:r>
            <a:r>
              <a:rPr lang="pl-PL" dirty="0">
                <a:hlinkClick r:id="rId2"/>
              </a:rPr>
              <a:t>/</a:t>
            </a:r>
            <a:r>
              <a:rPr lang="pl-PL" dirty="0" err="1">
                <a:hlinkClick r:id="rId2"/>
              </a:rPr>
              <a:t>block</a:t>
            </a:r>
            <a:r>
              <a:rPr lang="pl-PL" dirty="0">
                <a:hlinkClick r:id="rId2"/>
              </a:rPr>
              <a:t>/00000000000000f3819164645360294b5dee7f2e846001ac9f41a70b7a9a3de1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75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975830"/>
              </p:ext>
            </p:extLst>
          </p:nvPr>
        </p:nvGraphicFramePr>
        <p:xfrm>
          <a:off x="293071" y="440908"/>
          <a:ext cx="8393728" cy="4131144"/>
        </p:xfrm>
        <a:graphic>
          <a:graphicData uri="http://schemas.openxmlformats.org/drawingml/2006/table">
            <a:tbl>
              <a:tblPr bandRow="1">
                <a:tableStyleId>{35758FB7-9AC5-4552-8A53-C91805E547FA}</a:tableStyleId>
              </a:tblPr>
              <a:tblGrid>
                <a:gridCol w="1491991"/>
                <a:gridCol w="1234445"/>
                <a:gridCol w="879210"/>
                <a:gridCol w="770049"/>
                <a:gridCol w="846755"/>
                <a:gridCol w="772697"/>
                <a:gridCol w="1303927"/>
                <a:gridCol w="1094654"/>
              </a:tblGrid>
              <a:tr h="5099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Difficulty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Block #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Days (delta)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Increase %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 Difficulty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Adj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Daily increase 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Tl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 Network Strength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Mhash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/s)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Difficulty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Increase</a:t>
                      </a: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2012-11-12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3,368,767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207648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13.74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1.95%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0.14%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24,114,574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64,411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2012-11-26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3,438,909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209664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13.72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2.08%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0.15%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24,616,669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70,142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2012-12-10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3,370,182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211680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14.29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-2.00%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-0.14%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24,124,701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-68,727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2012-12-26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2,979,637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213696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15.83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-11.59%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-0.77%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21,329,070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-390,545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2013-01-08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3,249,550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215712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12.86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9.06%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0.68%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23,261,182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269,913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2013-01-23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2,968,775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217728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15.33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-8.64%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-0.59%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21,251,322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-280,774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509972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  <a:latin typeface="+mn-lt"/>
                        </a:rPr>
                        <a:t>2013-02-05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indent="0"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3,275,465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219744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12.69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10.33%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0.78%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23,446,689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306,689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24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Outcome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1" y="1566834"/>
            <a:ext cx="7857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Given the expected useful lifetime of 17 months for this miner, what is the most likely result?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39320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PointCoin</a:t>
            </a:r>
            <a:r>
              <a:rPr lang="en-US" b="1" dirty="0" smtClean="0"/>
              <a:t> Update</a:t>
            </a:r>
          </a:p>
          <a:p>
            <a:pPr marL="0" indent="0">
              <a:buNone/>
            </a:pPr>
            <a:r>
              <a:rPr lang="en-US" b="1" dirty="0" smtClean="0"/>
              <a:t>Mining Pools</a:t>
            </a:r>
          </a:p>
          <a:p>
            <a:pPr marL="0" indent="0">
              <a:buNone/>
            </a:pPr>
            <a:r>
              <a:rPr lang="en-US" b="1" dirty="0" smtClean="0"/>
              <a:t>Attacks and Vulnerabilities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4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Outcome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1" y="1566834"/>
            <a:ext cx="36990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Given the expected useful lifetime of 17 months for this miner, what is the most likely result?</a:t>
            </a:r>
            <a:endParaRPr lang="en-US" sz="2400" i="1" dirty="0"/>
          </a:p>
        </p:txBody>
      </p:sp>
      <p:sp>
        <p:nvSpPr>
          <p:cNvPr id="5" name="Rectangle 4"/>
          <p:cNvSpPr/>
          <p:nvPr/>
        </p:nvSpPr>
        <p:spPr>
          <a:xfrm>
            <a:off x="4267200" y="1226602"/>
            <a:ext cx="4572000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expected_blocks</a:t>
            </a:r>
            <a:r>
              <a:rPr lang="en-US" dirty="0"/>
              <a:t>(month):</a:t>
            </a:r>
          </a:p>
          <a:p>
            <a:r>
              <a:rPr lang="en-US" dirty="0"/>
              <a:t>    </a:t>
            </a:r>
            <a:r>
              <a:rPr lang="en-US" dirty="0" err="1"/>
              <a:t>success_probability</a:t>
            </a:r>
            <a:r>
              <a:rPr lang="en-US" dirty="0"/>
              <a:t> = </a:t>
            </a:r>
            <a:r>
              <a:rPr lang="en-US" dirty="0" err="1"/>
              <a:t>find_target</a:t>
            </a:r>
            <a:r>
              <a:rPr lang="en-US" dirty="0"/>
              <a:t>(</a:t>
            </a:r>
            <a:r>
              <a:rPr lang="en-US" dirty="0" err="1"/>
              <a:t>guess_difficulty</a:t>
            </a:r>
            <a:r>
              <a:rPr lang="en-US" dirty="0"/>
              <a:t>(month)) / 2**256 </a:t>
            </a:r>
          </a:p>
          <a:p>
            <a:r>
              <a:rPr lang="en-US" dirty="0"/>
              <a:t>    return </a:t>
            </a:r>
            <a:r>
              <a:rPr lang="en-US" dirty="0" err="1"/>
              <a:t>hashes_in_month</a:t>
            </a:r>
            <a:r>
              <a:rPr lang="en-US" dirty="0"/>
              <a:t> * </a:t>
            </a:r>
            <a:r>
              <a:rPr lang="en-US" dirty="0" err="1"/>
              <a:t>success_probability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 smtClean="0"/>
              <a:t>cumulative_expected_blocks</a:t>
            </a:r>
            <a:r>
              <a:rPr lang="en-US" dirty="0"/>
              <a:t>(months):</a:t>
            </a:r>
          </a:p>
          <a:p>
            <a:r>
              <a:rPr lang="en-US" dirty="0"/>
              <a:t>    blocks = 0</a:t>
            </a:r>
          </a:p>
          <a:p>
            <a:r>
              <a:rPr lang="en-US" dirty="0"/>
              <a:t>    for month in range(months):</a:t>
            </a:r>
          </a:p>
          <a:p>
            <a:r>
              <a:rPr lang="en-US" dirty="0"/>
              <a:t>        blocks += </a:t>
            </a:r>
            <a:r>
              <a:rPr lang="en-US" dirty="0" err="1"/>
              <a:t>expected_blocks</a:t>
            </a:r>
            <a:r>
              <a:rPr lang="en-US" dirty="0"/>
              <a:t>(month)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   return blocks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2" y="3509758"/>
            <a:ext cx="3450396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err="1" smtClean="0"/>
              <a:t>cumulative_expected_blocks</a:t>
            </a:r>
            <a:r>
              <a:rPr lang="en-US" dirty="0"/>
              <a:t>(17)</a:t>
            </a:r>
          </a:p>
          <a:p>
            <a:r>
              <a:rPr lang="en-US" dirty="0"/>
              <a:t>0.27717686888652143</a:t>
            </a:r>
          </a:p>
        </p:txBody>
      </p:sp>
    </p:spTree>
    <p:extLst>
      <p:ext uri="{BB962C8B-B14F-4D97-AF65-F5344CB8AC3E}">
        <p14:creationId xmlns:p14="http://schemas.microsoft.com/office/powerpoint/2010/main" val="261805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Refresher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1428750"/>
            <a:ext cx="7558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What is the probability that tossing a fair coin </a:t>
            </a:r>
            <a:r>
              <a:rPr lang="en-US" sz="2000" i="1" dirty="0" smtClean="0"/>
              <a:t>k</a:t>
            </a:r>
            <a:r>
              <a:rPr lang="en-US" sz="2000" dirty="0" smtClean="0"/>
              <a:t> times produces 0 tails?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414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Finding No Blocks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61447" y="1207884"/>
            <a:ext cx="7499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With target T, what is the probability no block is found with K hashes?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01922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 descr="Screen Shot 2015-02-17 at 8.24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29" y="557876"/>
            <a:ext cx="6131801" cy="43102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139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 descr="Screen Shot 2015-02-17 at 8.31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10" y="1063229"/>
            <a:ext cx="7593172" cy="14270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8.32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22" y="2826911"/>
            <a:ext cx="5470637" cy="1922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17 at 8.34.1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536" y="2362006"/>
            <a:ext cx="6909343" cy="1160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Screen Shot 2015-02-17 at 8.22.3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27" y="2655570"/>
            <a:ext cx="3916910" cy="2385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788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2-17 at 8.3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381" y="876055"/>
            <a:ext cx="5383619" cy="38912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Power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19600" y="57150"/>
            <a:ext cx="454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blockchain.info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pools?timespan</a:t>
            </a:r>
            <a:r>
              <a:rPr lang="en-US" dirty="0">
                <a:hlinkClick r:id="rId3"/>
              </a:rPr>
              <a:t>=24hrs</a:t>
            </a:r>
            <a:endParaRPr lang="en-US" dirty="0"/>
          </a:p>
        </p:txBody>
      </p:sp>
      <p:pic>
        <p:nvPicPr>
          <p:cNvPr id="6" name="Picture 5" descr="Screen Shot 2015-02-17 at 8.45.1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052" y="1330426"/>
            <a:ext cx="5307433" cy="33380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0" y="4629150"/>
            <a:ext cx="1228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4 Days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91200" y="4629150"/>
            <a:ext cx="145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24 Hours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34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2-17 at 8.38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99" y="283213"/>
            <a:ext cx="8903674" cy="4337876"/>
          </a:xfrm>
          <a:prstGeom prst="rect">
            <a:avLst/>
          </a:prstGeom>
        </p:spPr>
      </p:pic>
      <p:pic>
        <p:nvPicPr>
          <p:cNvPr id="5" name="Picture 4" descr="Screen Shot 2015-02-17 at 8.37.1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1" t="9886" r="10558"/>
          <a:stretch/>
        </p:blipFill>
        <p:spPr>
          <a:xfrm>
            <a:off x="6716621" y="2895841"/>
            <a:ext cx="2345144" cy="21452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3251" y="4665102"/>
            <a:ext cx="1433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Last 24 hours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48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9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9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the Mining Rewards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6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1450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03652"/>
            <a:ext cx="8229600" cy="857250"/>
          </a:xfrm>
          <a:solidFill>
            <a:srgbClr val="E6E0EC">
              <a:alpha val="42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660066"/>
                </a:solidFill>
              </a:rPr>
              <a:t>Snow Day!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1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65895" y="2222638"/>
            <a:ext cx="6206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</a:t>
            </a:r>
            <a:r>
              <a:rPr lang="en-US" sz="2800" dirty="0" err="1">
                <a:hlinkClick r:id="rId2"/>
              </a:rPr>
              <a:t>www.antpool.com</a:t>
            </a:r>
            <a:r>
              <a:rPr lang="en-US" sz="2800" dirty="0">
                <a:hlinkClick r:id="rId2"/>
              </a:rPr>
              <a:t>/</a:t>
            </a:r>
            <a:r>
              <a:rPr lang="en-US" sz="2800" dirty="0" err="1">
                <a:hlinkClick r:id="rId2"/>
              </a:rPr>
              <a:t>poolStats.htm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09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2-17 at 8.3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238" y="889854"/>
            <a:ext cx="5383619" cy="38912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256"/>
            <a:ext cx="8229600" cy="857250"/>
          </a:xfrm>
        </p:spPr>
        <p:txBody>
          <a:bodyPr/>
          <a:lstStyle/>
          <a:p>
            <a:r>
              <a:rPr lang="en-US" dirty="0" smtClean="0"/>
              <a:t>Mining Pool Dangers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 descr="Screen Shot 2015-02-17 at 8.22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432" y="1336087"/>
            <a:ext cx="3885758" cy="2366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076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 descr="Screen Shot 2015-02-18 at 12.31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225432"/>
            <a:ext cx="6984997" cy="4617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11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2-18 at 12.38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36" y="1063229"/>
            <a:ext cx="5255664" cy="36539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 Attacks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DDOS-</a:t>
            </a:r>
            <a:r>
              <a:rPr lang="en-US" dirty="0" err="1" smtClean="0"/>
              <a:t>ing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Block Withholding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 descr="Screen Shot 2015-02-18 at 12.39.10 P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985" y="939549"/>
            <a:ext cx="4867815" cy="11152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2724150"/>
            <a:ext cx="3006122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Lots of interesting questions about this and ongoing research…we’ll talk more in future classes.  Many possible project ideas about mining pool dangers and attacks on mining pools.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29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Don’t attack </a:t>
            </a:r>
            <a:r>
              <a:rPr lang="en-US" b="1" dirty="0" err="1" smtClean="0"/>
              <a:t>PointCoin</a:t>
            </a:r>
            <a:r>
              <a:rPr lang="en-US" b="1" dirty="0" smtClean="0"/>
              <a:t> yet!</a:t>
            </a:r>
          </a:p>
          <a:p>
            <a:pPr marL="0" indent="0">
              <a:buNone/>
            </a:pPr>
            <a:r>
              <a:rPr lang="en-US" dirty="0" smtClean="0"/>
              <a:t>Project 2 Part 1: Due Sunday</a:t>
            </a:r>
          </a:p>
          <a:p>
            <a:pPr marL="0" indent="0">
              <a:buNone/>
            </a:pPr>
            <a:r>
              <a:rPr lang="en-US" b="1" dirty="0" smtClean="0"/>
              <a:t>Quiz next Wednesday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99195" y="3261065"/>
            <a:ext cx="7070438" cy="12003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If you don’t yet understand fundamentally how </a:t>
            </a:r>
            <a:r>
              <a:rPr lang="en-US" sz="2400" dirty="0" err="1"/>
              <a:t>bitcoin</a:t>
            </a:r>
            <a:r>
              <a:rPr lang="en-US" sz="2400" dirty="0"/>
              <a:t> works, definitely come to my </a:t>
            </a:r>
            <a:r>
              <a:rPr lang="en-US" sz="2400" dirty="0" smtClean="0"/>
              <a:t>office hours </a:t>
            </a:r>
            <a:r>
              <a:rPr lang="en-US" sz="2400" dirty="0"/>
              <a:t>before then (Thursday 4-5pm, Monday 3:15-5pm)  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5943600" y="285750"/>
            <a:ext cx="2809067" cy="2031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i="1" dirty="0" err="1"/>
              <a:t>GHash.IO</a:t>
            </a:r>
            <a:r>
              <a:rPr lang="en-US" i="1" dirty="0"/>
              <a:t> does not have any intentions to execute a 51% attack… it could risk our investments in physical hardware and we see no benefit from having 51% stake in </a:t>
            </a:r>
            <a:r>
              <a:rPr lang="en-US" i="1" dirty="0" smtClean="0"/>
              <a:t>mining.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2-11 at 12.3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67" y="133350"/>
            <a:ext cx="8172862" cy="4907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67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52400" y="133350"/>
            <a:ext cx="4495992" cy="369332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r>
              <a:rPr lang="en-US" i="1" dirty="0" smtClean="0"/>
              <a:t>Is this gambling or a “good/bad” investment?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225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17 at 2.39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756" y="131625"/>
            <a:ext cx="4548044" cy="4727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5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Revenues (?)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86468" y="1341106"/>
            <a:ext cx="23505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</a:p>
          <a:p>
            <a:endParaRPr lang="en-US" sz="2400" dirty="0" smtClean="0"/>
          </a:p>
          <a:p>
            <a:r>
              <a:rPr lang="en-US" sz="2400" dirty="0" smtClean="0"/>
              <a:t>Cost: US$ 479</a:t>
            </a:r>
          </a:p>
          <a:p>
            <a:r>
              <a:rPr lang="en-US" sz="2400" dirty="0" smtClean="0"/>
              <a:t>1.7 TH/s</a:t>
            </a:r>
          </a:p>
          <a:p>
            <a:r>
              <a:rPr lang="en-US" sz="2400" dirty="0" smtClean="0"/>
              <a:t>BTC: US$ 240</a:t>
            </a:r>
          </a:p>
          <a:p>
            <a:r>
              <a:rPr lang="en-US" sz="2400" dirty="0" smtClean="0"/>
              <a:t>Difficulty: (today)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667000" y="1428750"/>
            <a:ext cx="6017645" cy="28623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&gt;&gt;&gt; </a:t>
            </a:r>
            <a:r>
              <a:rPr lang="en-US" dirty="0" err="1" smtClean="0"/>
              <a:t>expected_hashes</a:t>
            </a:r>
            <a:r>
              <a:rPr lang="en-US" dirty="0" smtClean="0"/>
              <a:t> # at current difficulty</a:t>
            </a:r>
            <a:endParaRPr lang="en-US" dirty="0"/>
          </a:p>
          <a:p>
            <a:r>
              <a:rPr lang="en-US" dirty="0"/>
              <a:t>1.9093455768686638e+20</a:t>
            </a:r>
          </a:p>
          <a:p>
            <a:r>
              <a:rPr lang="en-US" dirty="0"/>
              <a:t>&gt;&gt;&gt; </a:t>
            </a:r>
            <a:r>
              <a:rPr lang="en-US" dirty="0" err="1"/>
              <a:t>expected_hashes</a:t>
            </a:r>
            <a:r>
              <a:rPr lang="en-US" dirty="0"/>
              <a:t> / (1.7 * 10**12)</a:t>
            </a:r>
          </a:p>
          <a:p>
            <a:r>
              <a:rPr lang="en-US" dirty="0" smtClean="0"/>
              <a:t>112314445.6981567 # expected seconds to find block</a:t>
            </a:r>
          </a:p>
          <a:p>
            <a:r>
              <a:rPr lang="en-US" dirty="0"/>
              <a:t>&gt;&gt;&gt; _ / (60 * 60 * 24)</a:t>
            </a:r>
          </a:p>
          <a:p>
            <a:r>
              <a:rPr lang="en-US" dirty="0" smtClean="0"/>
              <a:t>1299.935714099036 # days to find block</a:t>
            </a:r>
          </a:p>
          <a:p>
            <a:r>
              <a:rPr lang="en-US" dirty="0" smtClean="0"/>
              <a:t>&gt;</a:t>
            </a:r>
            <a:r>
              <a:rPr lang="en-US" dirty="0"/>
              <a:t>&gt;&gt; </a:t>
            </a:r>
            <a:r>
              <a:rPr lang="en-US" dirty="0" err="1"/>
              <a:t>block_value</a:t>
            </a:r>
            <a:r>
              <a:rPr lang="en-US" dirty="0"/>
              <a:t> = 240 * 25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r>
              <a:rPr lang="en-US" dirty="0"/>
              <a:t> = </a:t>
            </a:r>
            <a:r>
              <a:rPr lang="en-US" dirty="0" err="1"/>
              <a:t>block_value</a:t>
            </a:r>
            <a:r>
              <a:rPr lang="en-US" dirty="0"/>
              <a:t> * (365.25 / 1300)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endParaRPr lang="en-US" dirty="0"/>
          </a:p>
          <a:p>
            <a:r>
              <a:rPr lang="en-US" dirty="0" smtClean="0"/>
              <a:t>1685.769230769231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405993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Cost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944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636896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Profit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1491991" y="1470771"/>
            <a:ext cx="6875096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&gt;&gt;&gt; kWh = 0.07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hours_per_year</a:t>
            </a:r>
            <a:r>
              <a:rPr lang="en-US" sz="2000" dirty="0"/>
              <a:t> = 24 * 365.25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r>
              <a:rPr lang="en-US" sz="2000" dirty="0"/>
              <a:t> = (1.2 * kWh) * </a:t>
            </a:r>
            <a:r>
              <a:rPr lang="en-US" sz="2000" dirty="0" err="1"/>
              <a:t>hours_per_year</a:t>
            </a:r>
            <a:endParaRPr lang="en-US" sz="2000" dirty="0"/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736.344 # US $ per year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profit_per_year</a:t>
            </a:r>
            <a:r>
              <a:rPr lang="en-US" sz="2000" dirty="0"/>
              <a:t> = </a:t>
            </a:r>
            <a:r>
              <a:rPr lang="en-US" sz="2000" dirty="0" err="1"/>
              <a:t>earnings_per_year</a:t>
            </a:r>
            <a:r>
              <a:rPr lang="en-US" sz="2000" dirty="0"/>
              <a:t> -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949.4252307692309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795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19741</TotalTime>
  <Words>806</Words>
  <Application>Microsoft Macintosh PowerPoint</Application>
  <PresentationFormat>On-screen Show (16:9)</PresentationFormat>
  <Paragraphs>205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PowerPoint Presentation</vt:lpstr>
      <vt:lpstr>Plan for Today</vt:lpstr>
      <vt:lpstr>Snow Day!</vt:lpstr>
      <vt:lpstr>PowerPoint Presentation</vt:lpstr>
      <vt:lpstr>PowerPoint Presentation</vt:lpstr>
      <vt:lpstr>PowerPoint Presentation</vt:lpstr>
      <vt:lpstr>Expected Revenues (?)</vt:lpstr>
      <vt:lpstr>Operating Cost</vt:lpstr>
      <vt:lpstr>Operating Profit</vt:lpstr>
      <vt:lpstr>Easy Money?</vt:lpstr>
      <vt:lpstr>PowerPoint Presentation</vt:lpstr>
      <vt:lpstr>PowerPoint Presentation</vt:lpstr>
      <vt:lpstr>PowerPoint Presentation</vt:lpstr>
      <vt:lpstr>PowerPoint Presentation</vt:lpstr>
      <vt:lpstr>Block Value</vt:lpstr>
      <vt:lpstr>PowerPoint Presentation</vt:lpstr>
      <vt:lpstr>What happened around block 210000?</vt:lpstr>
      <vt:lpstr>PowerPoint Presentation</vt:lpstr>
      <vt:lpstr>Expected Outcome</vt:lpstr>
      <vt:lpstr>Expected Outcome</vt:lpstr>
      <vt:lpstr>Probability Refresher</vt:lpstr>
      <vt:lpstr>Probability of Finding No Blocks</vt:lpstr>
      <vt:lpstr>PowerPoint Presentation</vt:lpstr>
      <vt:lpstr>Mining Pools</vt:lpstr>
      <vt:lpstr>Mining Power</vt:lpstr>
      <vt:lpstr>PowerPoint Presentation</vt:lpstr>
      <vt:lpstr>Mining Pools</vt:lpstr>
      <vt:lpstr>PowerPoint Presentation</vt:lpstr>
      <vt:lpstr>Sharing the Mining Rewards</vt:lpstr>
      <vt:lpstr>PowerPoint Presentation</vt:lpstr>
      <vt:lpstr>Mining Pool Dangers</vt:lpstr>
      <vt:lpstr>PowerPoint Presentation</vt:lpstr>
      <vt:lpstr>Mining Pool Attacks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236</cp:revision>
  <cp:lastPrinted>2015-02-16T18:23:08Z</cp:lastPrinted>
  <dcterms:created xsi:type="dcterms:W3CDTF">2015-01-10T23:57:16Z</dcterms:created>
  <dcterms:modified xsi:type="dcterms:W3CDTF">2015-02-18T17:48:35Z</dcterms:modified>
</cp:coreProperties>
</file>

<file path=docProps/thumbnail.jpeg>
</file>